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04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2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3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4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1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7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41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8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6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CDA61-55C2-4491-9C18-94E38DC9EC2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video" Target="../media/media9.avi"/><Relationship Id="rId1" Type="http://schemas.microsoft.com/office/2007/relationships/media" Target="../media/media9.avi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../media/media10.avi"/><Relationship Id="rId1" Type="http://schemas.microsoft.com/office/2007/relationships/media" Target="../media/media10.avi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video" Target="../media/media11.avi"/><Relationship Id="rId1" Type="http://schemas.microsoft.com/office/2007/relationships/media" Target="../media/media11.avi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openxmlformats.org/officeDocument/2006/relationships/video" Target="../media/media12.avi"/><Relationship Id="rId1" Type="http://schemas.microsoft.com/office/2007/relationships/media" Target="../media/media12.avi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video" Target="../media/media13.avi"/><Relationship Id="rId1" Type="http://schemas.microsoft.com/office/2007/relationships/media" Target="../media/media13.avi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s-SNOM Measurements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April, 2018</a:t>
            </a:r>
            <a:endParaRPr lang="en-US" dirty="0"/>
          </a:p>
          <a:p>
            <a:r>
              <a:rPr lang="en-US" dirty="0"/>
              <a:t>Leaky wave antenna, design #4 (more asymmetric)</a:t>
            </a:r>
          </a:p>
          <a:p>
            <a:r>
              <a:rPr lang="en-US" dirty="0"/>
              <a:t>Under </a:t>
            </a:r>
            <a:r>
              <a:rPr lang="en-US" dirty="0" smtClean="0"/>
              <a:t>different polarizations (LP &amp; CP)</a:t>
            </a:r>
            <a:endParaRPr lang="en-US" dirty="0"/>
          </a:p>
          <a:p>
            <a:r>
              <a:rPr lang="en-US" dirty="0"/>
              <a:t>k vector parallel to TL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426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-134202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#4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E4)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342789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2018-04-17_leaky_E4_RHCP_PH_X_2	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3228" y="3053828"/>
            <a:ext cx="1" cy="56810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1853" y="3179261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4200" y="3098715"/>
            <a:ext cx="151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Light incident from below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t="22778" r="52628" b="23704"/>
          <a:stretch/>
        </p:blipFill>
        <p:spPr>
          <a:xfrm>
            <a:off x="0" y="805064"/>
            <a:ext cx="2098194" cy="21754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t="26853" r="7298" b="27777"/>
          <a:stretch/>
        </p:blipFill>
        <p:spPr>
          <a:xfrm>
            <a:off x="2237894" y="801262"/>
            <a:ext cx="6461606" cy="25994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t="27328" r="7979" b="27592"/>
          <a:stretch/>
        </p:blipFill>
        <p:spPr>
          <a:xfrm>
            <a:off x="321853" y="3599534"/>
            <a:ext cx="8067053" cy="3251200"/>
          </a:xfrm>
          <a:prstGeom prst="rect">
            <a:avLst/>
          </a:prstGeom>
        </p:spPr>
      </p:pic>
      <p:pic>
        <p:nvPicPr>
          <p:cNvPr id="12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49877" y="3298315"/>
            <a:ext cx="3542123" cy="355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5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56" y="356761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Illumination conditions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543734" y="1621359"/>
            <a:ext cx="5948916" cy="4716298"/>
            <a:chOff x="2042722" y="400961"/>
            <a:chExt cx="7490128" cy="59381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7" r="18096" b="20659"/>
            <a:stretch/>
          </p:blipFill>
          <p:spPr>
            <a:xfrm>
              <a:off x="2042722" y="1467879"/>
              <a:ext cx="7315200" cy="4471715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3066880" y="1869260"/>
              <a:ext cx="1399924" cy="3779790"/>
              <a:chOff x="3066880" y="1869260"/>
              <a:chExt cx="1399924" cy="377979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3066881" y="1869260"/>
                <a:ext cx="125371" cy="251986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 flipV="1">
                <a:off x="3192253" y="4389120"/>
                <a:ext cx="1274551" cy="125912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066880" y="1869260"/>
                <a:ext cx="1274553" cy="125912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4341433" y="3129190"/>
                <a:ext cx="125371" cy="251986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/>
            <p:cNvCxnSpPr/>
            <p:nvPr/>
          </p:nvCxnSpPr>
          <p:spPr>
            <a:xfrm flipH="1">
              <a:off x="3066879" y="401770"/>
              <a:ext cx="4689388" cy="146708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7756265" y="400961"/>
              <a:ext cx="125378" cy="253400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554800" y="1266092"/>
              <a:ext cx="7310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Z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38612" y="5877466"/>
              <a:ext cx="7310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801839" y="2352989"/>
              <a:ext cx="7310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Y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6456" y="2245734"/>
            <a:ext cx="36118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Incident </a:t>
            </a:r>
            <a:r>
              <a:rPr lang="en-US" dirty="0" smtClean="0"/>
              <a:t>angle </a:t>
            </a:r>
            <a:r>
              <a:rPr lang="el-GR" dirty="0"/>
              <a:t>θ</a:t>
            </a:r>
            <a:r>
              <a:rPr lang="en-US" dirty="0"/>
              <a:t> = 60</a:t>
            </a:r>
            <a:r>
              <a:rPr lang="en-US" baseline="30000" dirty="0"/>
              <a:t>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</a:t>
            </a:r>
            <a:r>
              <a:rPr lang="en-US" dirty="0" smtClean="0"/>
              <a:t>: Left hand circular pol.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Incidence: </a:t>
            </a:r>
            <a:r>
              <a:rPr lang="en-US" b="1" i="1" dirty="0" smtClean="0"/>
              <a:t>k</a:t>
            </a:r>
            <a:r>
              <a:rPr lang="en-US" dirty="0" smtClean="0"/>
              <a:t>  vector is </a:t>
            </a:r>
            <a:r>
              <a:rPr lang="en-US" dirty="0"/>
              <a:t>in the YZ </a:t>
            </a:r>
            <a:r>
              <a:rPr lang="en-US" dirty="0" smtClean="0"/>
              <a:t>plane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 </a:t>
            </a:r>
            <a:r>
              <a:rPr lang="en-US" dirty="0" smtClean="0"/>
              <a:t>E4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4501691" y="3124228"/>
            <a:ext cx="2174622" cy="1835358"/>
            <a:chOff x="2495157" y="2944785"/>
            <a:chExt cx="2174622" cy="1835358"/>
          </a:xfrm>
        </p:grpSpPr>
        <p:sp>
          <p:nvSpPr>
            <p:cNvPr id="22" name="TextBox 21"/>
            <p:cNvSpPr txBox="1"/>
            <p:nvPr/>
          </p:nvSpPr>
          <p:spPr>
            <a:xfrm rot="1348037">
              <a:off x="2942511" y="4251162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r>
                <a:rPr lang="en-US" dirty="0"/>
                <a:t>-vector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495157" y="3748006"/>
              <a:ext cx="2174622" cy="1032137"/>
              <a:chOff x="2495157" y="3748006"/>
              <a:chExt cx="2174622" cy="1032137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2495157" y="3804747"/>
                <a:ext cx="1927404" cy="805419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Arc 19"/>
              <p:cNvSpPr/>
              <p:nvPr/>
            </p:nvSpPr>
            <p:spPr>
              <a:xfrm rot="16513348">
                <a:off x="3979036" y="4089400"/>
                <a:ext cx="700769" cy="680717"/>
              </a:xfrm>
              <a:prstGeom prst="arc">
                <a:avLst>
                  <a:gd name="adj1" fmla="val 16200000"/>
                  <a:gd name="adj2" fmla="val 35270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949773" y="3748006"/>
                <a:ext cx="3080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l-GR" dirty="0"/>
                  <a:t>θ</a:t>
                </a:r>
                <a:endParaRPr lang="en-US" dirty="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651129" y="2944785"/>
              <a:ext cx="5813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rgbClr val="0070C0"/>
                  </a:solidFill>
                </a:rPr>
                <a:t>E</a:t>
              </a:r>
              <a:r>
                <a:rPr lang="en-US" sz="2400" b="1" i="1" baseline="-25000" dirty="0">
                  <a:solidFill>
                    <a:srgbClr val="0070C0"/>
                  </a:solidFill>
                </a:rPr>
                <a:t>i</a:t>
              </a:r>
              <a:endParaRPr lang="en-US" sz="2000" b="1" i="1" baseline="-25000" dirty="0">
                <a:solidFill>
                  <a:srgbClr val="0070C0"/>
                </a:solidFill>
              </a:endParaRPr>
            </a:p>
          </p:txBody>
        </p:sp>
      </p:grpSp>
      <p:sp>
        <p:nvSpPr>
          <p:cNvPr id="16" name="Curved Up Arrow 15"/>
          <p:cNvSpPr/>
          <p:nvPr/>
        </p:nvSpPr>
        <p:spPr>
          <a:xfrm rot="12192159">
            <a:off x="4056581" y="3618595"/>
            <a:ext cx="1031786" cy="731190"/>
          </a:xfrm>
          <a:prstGeom prst="curvedUpArrow">
            <a:avLst>
              <a:gd name="adj1" fmla="val 10484"/>
              <a:gd name="adj2" fmla="val 27898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11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-134202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#4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E4)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342789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2018-04-17_leaky_E4_LHCP_PH_X_1	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3228" y="3053828"/>
            <a:ext cx="1" cy="56810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1853" y="3179261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4200" y="3098715"/>
            <a:ext cx="151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Light incident from below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t="23333" r="52182" b="24074"/>
          <a:stretch/>
        </p:blipFill>
        <p:spPr>
          <a:xfrm>
            <a:off x="0" y="836359"/>
            <a:ext cx="2136012" cy="2166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26667" r="7844" b="27593"/>
          <a:stretch/>
        </p:blipFill>
        <p:spPr>
          <a:xfrm>
            <a:off x="2309314" y="836359"/>
            <a:ext cx="6212386" cy="2523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26481" r="8390" b="27037"/>
          <a:stretch/>
        </p:blipFill>
        <p:spPr>
          <a:xfrm>
            <a:off x="584199" y="3629139"/>
            <a:ext cx="7756985" cy="3228861"/>
          </a:xfrm>
          <a:prstGeom prst="rect">
            <a:avLst/>
          </a:prstGeom>
        </p:spPr>
      </p:pic>
      <p:pic>
        <p:nvPicPr>
          <p:cNvPr id="7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3924" y="3179261"/>
            <a:ext cx="3668076" cy="367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-134202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#4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E4)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342789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2018-04-17_leaky_E4_LHCP_PH_X_5	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3228" y="3053828"/>
            <a:ext cx="1" cy="56810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1853" y="3179261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4200" y="3098715"/>
            <a:ext cx="151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Light incident from below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0" t="23148" r="52320" b="23519"/>
          <a:stretch/>
        </p:blipFill>
        <p:spPr>
          <a:xfrm>
            <a:off x="7573" y="787196"/>
            <a:ext cx="2125361" cy="21860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6852" r="7708" b="27963"/>
          <a:stretch/>
        </p:blipFill>
        <p:spPr>
          <a:xfrm>
            <a:off x="2226961" y="788592"/>
            <a:ext cx="6114223" cy="2457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26481" r="8662" b="27593"/>
          <a:stretch/>
        </p:blipFill>
        <p:spPr>
          <a:xfrm>
            <a:off x="513290" y="3621935"/>
            <a:ext cx="7827894" cy="3230146"/>
          </a:xfrm>
          <a:prstGeom prst="rect">
            <a:avLst/>
          </a:prstGeom>
        </p:spPr>
      </p:pic>
      <p:pic>
        <p:nvPicPr>
          <p:cNvPr id="12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02155" y="3279789"/>
            <a:ext cx="3589845" cy="360028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0397077" y="4051300"/>
            <a:ext cx="787400" cy="6755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50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-134202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#4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E4)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342789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2018-04-17_leaky_E4_LHCP_PH_X_7	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3228" y="3053828"/>
            <a:ext cx="1" cy="56810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1853" y="3179261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4200" y="3098715"/>
            <a:ext cx="151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Light incident from below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t="22963" r="52046" b="23703"/>
          <a:stretch/>
        </p:blipFill>
        <p:spPr>
          <a:xfrm>
            <a:off x="0" y="807612"/>
            <a:ext cx="2113032" cy="21656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26667" r="8117" b="27408"/>
          <a:stretch/>
        </p:blipFill>
        <p:spPr>
          <a:xfrm>
            <a:off x="2323553" y="807612"/>
            <a:ext cx="6219290" cy="25451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t="26853" r="8525" b="27777"/>
          <a:stretch/>
        </p:blipFill>
        <p:spPr>
          <a:xfrm>
            <a:off x="321852" y="3629139"/>
            <a:ext cx="7899203" cy="3214792"/>
          </a:xfrm>
          <a:prstGeom prst="rect">
            <a:avLst/>
          </a:prstGeom>
        </p:spPr>
      </p:pic>
      <p:pic>
        <p:nvPicPr>
          <p:cNvPr id="12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42843" y="3198235"/>
            <a:ext cx="3649157" cy="365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-134202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#4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E4)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342789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2018-04-17_leaky_E4_LHCP_PH_X_8	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3228" y="3053828"/>
            <a:ext cx="1" cy="56810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1853" y="3179261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4200" y="3098715"/>
            <a:ext cx="151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Light incident from below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7" t="23333" r="52729" b="23704"/>
          <a:stretch/>
        </p:blipFill>
        <p:spPr>
          <a:xfrm>
            <a:off x="0" y="807612"/>
            <a:ext cx="2100850" cy="2176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6667" r="7844" b="27963"/>
          <a:stretch/>
        </p:blipFill>
        <p:spPr>
          <a:xfrm>
            <a:off x="2202450" y="873657"/>
            <a:ext cx="6340393" cy="2563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7037" r="8254" b="28148"/>
          <a:stretch/>
        </p:blipFill>
        <p:spPr>
          <a:xfrm>
            <a:off x="321852" y="3674026"/>
            <a:ext cx="7933621" cy="3183974"/>
          </a:xfrm>
          <a:prstGeom prst="rect">
            <a:avLst/>
          </a:prstGeom>
        </p:spPr>
      </p:pic>
      <p:pic>
        <p:nvPicPr>
          <p:cNvPr id="7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3924" y="3179261"/>
            <a:ext cx="3668076" cy="367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-134202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#4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E4)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342789"/>
            <a:ext cx="10515600" cy="749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2018-04-17_leaky_E4_LHCP_PH_X_9	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3228" y="3053828"/>
            <a:ext cx="1" cy="56810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1853" y="3179261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4200" y="3098715"/>
            <a:ext cx="151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Light incident from below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23333" r="52046" b="24074"/>
          <a:stretch/>
        </p:blipFill>
        <p:spPr>
          <a:xfrm>
            <a:off x="0" y="760832"/>
            <a:ext cx="2202450" cy="2202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t="26852" r="7844" b="27963"/>
          <a:stretch/>
        </p:blipFill>
        <p:spPr>
          <a:xfrm>
            <a:off x="2361821" y="833658"/>
            <a:ext cx="6203694" cy="24937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26853" r="8526" b="27777"/>
          <a:stretch/>
        </p:blipFill>
        <p:spPr>
          <a:xfrm>
            <a:off x="431800" y="3629139"/>
            <a:ext cx="7946952" cy="3228861"/>
          </a:xfrm>
          <a:prstGeom prst="rect">
            <a:avLst/>
          </a:prstGeom>
        </p:spPr>
      </p:pic>
      <p:pic>
        <p:nvPicPr>
          <p:cNvPr id="12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65515" y="3220973"/>
            <a:ext cx="3626485" cy="3637027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9416036" y="2625514"/>
            <a:ext cx="787400" cy="6755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11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-134202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#4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E4)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342789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2018-04-17_leaky_E4_LHCP_PH_X_11	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3228" y="3053828"/>
            <a:ext cx="1" cy="56810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1853" y="3179261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4200" y="3098715"/>
            <a:ext cx="151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Light incident from below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t="23518" r="52046" b="23889"/>
          <a:stretch/>
        </p:blipFill>
        <p:spPr>
          <a:xfrm>
            <a:off x="-24078" y="806339"/>
            <a:ext cx="2195594" cy="22190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6853" r="7435" b="27777"/>
          <a:stretch/>
        </p:blipFill>
        <p:spPr>
          <a:xfrm>
            <a:off x="2326786" y="801262"/>
            <a:ext cx="6405532" cy="25769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t="26296" r="8525" b="27963"/>
          <a:stretch/>
        </p:blipFill>
        <p:spPr>
          <a:xfrm>
            <a:off x="220252" y="3598058"/>
            <a:ext cx="7882347" cy="3234119"/>
          </a:xfrm>
          <a:prstGeom prst="rect">
            <a:avLst/>
          </a:prstGeom>
        </p:spPr>
      </p:pic>
      <p:pic>
        <p:nvPicPr>
          <p:cNvPr id="18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0900" y="3126262"/>
            <a:ext cx="3721100" cy="3731917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9317576" y="4055983"/>
            <a:ext cx="787400" cy="6755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0397077" y="2575479"/>
            <a:ext cx="787400" cy="6755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76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56" y="356761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Illumination conditions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543734" y="1621359"/>
            <a:ext cx="5948916" cy="4716298"/>
            <a:chOff x="2042722" y="400961"/>
            <a:chExt cx="7490128" cy="59381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7" r="18096" b="20659"/>
            <a:stretch/>
          </p:blipFill>
          <p:spPr>
            <a:xfrm>
              <a:off x="2042722" y="1467879"/>
              <a:ext cx="7315200" cy="4471715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3066880" y="1869260"/>
              <a:ext cx="1399924" cy="3779790"/>
              <a:chOff x="3066880" y="1869260"/>
              <a:chExt cx="1399924" cy="377979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3066881" y="1869260"/>
                <a:ext cx="125371" cy="251986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 flipV="1">
                <a:off x="3192253" y="4389120"/>
                <a:ext cx="1274551" cy="125912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066880" y="1869260"/>
                <a:ext cx="1274553" cy="125912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4341433" y="3129190"/>
                <a:ext cx="125371" cy="251986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/>
            <p:cNvCxnSpPr/>
            <p:nvPr/>
          </p:nvCxnSpPr>
          <p:spPr>
            <a:xfrm flipH="1">
              <a:off x="3066879" y="401770"/>
              <a:ext cx="4689388" cy="146708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7756265" y="400961"/>
              <a:ext cx="125378" cy="253400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554800" y="1266092"/>
              <a:ext cx="7310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Z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38612" y="5877466"/>
              <a:ext cx="7310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801839" y="2352989"/>
              <a:ext cx="7310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Y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6456" y="2245734"/>
            <a:ext cx="36118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Incident </a:t>
            </a:r>
            <a:r>
              <a:rPr lang="en-US" dirty="0" smtClean="0"/>
              <a:t>angle </a:t>
            </a:r>
            <a:r>
              <a:rPr lang="el-GR" dirty="0"/>
              <a:t>θ</a:t>
            </a:r>
            <a:r>
              <a:rPr lang="en-US" dirty="0"/>
              <a:t> = 60</a:t>
            </a:r>
            <a:r>
              <a:rPr lang="en-US" baseline="30000" dirty="0"/>
              <a:t>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Light: linear polarization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Incidence: p-polarization (</a:t>
            </a:r>
            <a:r>
              <a:rPr lang="en-US" b="1" i="1" dirty="0"/>
              <a:t>k</a:t>
            </a:r>
            <a:r>
              <a:rPr lang="en-US" dirty="0"/>
              <a:t> and </a:t>
            </a:r>
            <a:r>
              <a:rPr lang="en-US" b="1" i="1" dirty="0"/>
              <a:t>E</a:t>
            </a:r>
            <a:r>
              <a:rPr lang="en-US" dirty="0"/>
              <a:t> vectors are in the YZ plane)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 </a:t>
            </a:r>
            <a:r>
              <a:rPr lang="en-US" dirty="0" smtClean="0"/>
              <a:t>E4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4501691" y="2932879"/>
            <a:ext cx="2174622" cy="2026707"/>
            <a:chOff x="2495157" y="2753436"/>
            <a:chExt cx="2174622" cy="2026707"/>
          </a:xfrm>
        </p:grpSpPr>
        <p:sp>
          <p:nvSpPr>
            <p:cNvPr id="22" name="TextBox 21"/>
            <p:cNvSpPr txBox="1"/>
            <p:nvPr/>
          </p:nvSpPr>
          <p:spPr>
            <a:xfrm rot="1348037">
              <a:off x="2816592" y="4160520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r>
                <a:rPr lang="en-US" dirty="0"/>
                <a:t>-vector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495157" y="3315995"/>
              <a:ext cx="2174622" cy="1464148"/>
              <a:chOff x="2495157" y="3315995"/>
              <a:chExt cx="2174622" cy="1464148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2495157" y="3804747"/>
                <a:ext cx="1927404" cy="805419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Arc 19"/>
              <p:cNvSpPr/>
              <p:nvPr/>
            </p:nvSpPr>
            <p:spPr>
              <a:xfrm rot="16513348">
                <a:off x="3979036" y="4089400"/>
                <a:ext cx="700769" cy="680717"/>
              </a:xfrm>
              <a:prstGeom prst="arc">
                <a:avLst>
                  <a:gd name="adj1" fmla="val 16200000"/>
                  <a:gd name="adj2" fmla="val 35270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949773" y="3748006"/>
                <a:ext cx="3080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l-GR" dirty="0"/>
                  <a:t>θ</a:t>
                </a:r>
                <a:endParaRPr lang="en-US" dirty="0"/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H="1">
                <a:off x="2495157" y="3315995"/>
                <a:ext cx="509300" cy="1260739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2772433" y="2753436"/>
              <a:ext cx="5813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rgbClr val="0070C0"/>
                  </a:solidFill>
                </a:rPr>
                <a:t>E</a:t>
              </a:r>
              <a:r>
                <a:rPr lang="en-US" sz="2400" b="1" i="1" baseline="-25000" dirty="0">
                  <a:solidFill>
                    <a:srgbClr val="0070C0"/>
                  </a:solidFill>
                </a:rPr>
                <a:t>i</a:t>
              </a:r>
              <a:endParaRPr lang="en-US" sz="2000" b="1" i="1" baseline="-250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029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-134202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#4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E4)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342789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2018-04-07_leaky_E_4_V_PH_X_2 </a:t>
            </a:r>
            <a:r>
              <a:rPr lang="en-US" dirty="0" smtClean="0"/>
              <a:t>		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3228" y="3053828"/>
            <a:ext cx="1" cy="56810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1853" y="3179261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4200" y="3098715"/>
            <a:ext cx="151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Light incident from below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4630" r="52183" b="23704"/>
          <a:stretch/>
        </p:blipFill>
        <p:spPr>
          <a:xfrm>
            <a:off x="0" y="865723"/>
            <a:ext cx="2146300" cy="2131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t="27037" r="7979" b="27778"/>
          <a:stretch/>
        </p:blipFill>
        <p:spPr>
          <a:xfrm>
            <a:off x="439268" y="3613433"/>
            <a:ext cx="8031632" cy="32445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2" t="27037" r="7844" b="27407"/>
          <a:stretch/>
        </p:blipFill>
        <p:spPr>
          <a:xfrm>
            <a:off x="2688710" y="865723"/>
            <a:ext cx="6017881" cy="2430868"/>
          </a:xfrm>
          <a:prstGeom prst="rect">
            <a:avLst/>
          </a:prstGeom>
        </p:spPr>
      </p:pic>
      <p:pic>
        <p:nvPicPr>
          <p:cNvPr id="10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4572" y="3375114"/>
            <a:ext cx="3460128" cy="347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-134202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#4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E4)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342789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2018-04-07_leaky_E_4_V_PH_X_5		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3228" y="3053828"/>
            <a:ext cx="1" cy="56810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1853" y="3179261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4200" y="3098715"/>
            <a:ext cx="151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Light incident from below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7037" r="8390" b="28148"/>
          <a:stretch/>
        </p:blipFill>
        <p:spPr>
          <a:xfrm>
            <a:off x="478138" y="3693463"/>
            <a:ext cx="7872113" cy="3164537"/>
          </a:xfrm>
          <a:prstGeom prst="rect">
            <a:avLst/>
          </a:prstGeom>
        </p:spPr>
      </p:pic>
      <p:pic>
        <p:nvPicPr>
          <p:cNvPr id="8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88400" y="3444507"/>
            <a:ext cx="3403600" cy="3413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26852" r="7708" b="27963"/>
          <a:stretch/>
        </p:blipFill>
        <p:spPr>
          <a:xfrm>
            <a:off x="2665999" y="865723"/>
            <a:ext cx="6249401" cy="2507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23148" r="52456" b="23519"/>
          <a:stretch/>
        </p:blipFill>
        <p:spPr>
          <a:xfrm>
            <a:off x="0" y="742838"/>
            <a:ext cx="2197100" cy="228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-134202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#4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E4)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342789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2018-04-07_leaky_E_4_V_PH_X_6 		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3228" y="3053828"/>
            <a:ext cx="1" cy="56810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1853" y="3179261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4200" y="3098715"/>
            <a:ext cx="151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Light incident from below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2" t="22963" r="51910" b="23889"/>
          <a:stretch/>
        </p:blipFill>
        <p:spPr>
          <a:xfrm>
            <a:off x="0" y="786232"/>
            <a:ext cx="2222500" cy="22302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26667" r="7435" b="27593"/>
          <a:stretch/>
        </p:blipFill>
        <p:spPr>
          <a:xfrm>
            <a:off x="2546350" y="801272"/>
            <a:ext cx="6185522" cy="25046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t="27222" r="8526" b="27963"/>
          <a:stretch/>
        </p:blipFill>
        <p:spPr>
          <a:xfrm>
            <a:off x="584200" y="3629139"/>
            <a:ext cx="8005671" cy="3228954"/>
          </a:xfrm>
          <a:prstGeom prst="rect">
            <a:avLst/>
          </a:prstGeom>
        </p:spPr>
      </p:pic>
      <p:pic>
        <p:nvPicPr>
          <p:cNvPr id="12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15400" y="3584668"/>
            <a:ext cx="32766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3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56" y="356761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Illumination conditions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543734" y="1621359"/>
            <a:ext cx="5948916" cy="4716298"/>
            <a:chOff x="2042722" y="400961"/>
            <a:chExt cx="7490128" cy="59381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7" r="18096" b="20659"/>
            <a:stretch/>
          </p:blipFill>
          <p:spPr>
            <a:xfrm>
              <a:off x="2042722" y="1467879"/>
              <a:ext cx="7315200" cy="4471715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3066880" y="1869260"/>
              <a:ext cx="1399924" cy="3779790"/>
              <a:chOff x="3066880" y="1869260"/>
              <a:chExt cx="1399924" cy="377979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3066881" y="1869260"/>
                <a:ext cx="125371" cy="251986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 flipV="1">
                <a:off x="3192253" y="4389120"/>
                <a:ext cx="1274551" cy="125912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066880" y="1869260"/>
                <a:ext cx="1274553" cy="125912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4341433" y="3129190"/>
                <a:ext cx="125371" cy="251986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/>
            <p:cNvCxnSpPr/>
            <p:nvPr/>
          </p:nvCxnSpPr>
          <p:spPr>
            <a:xfrm flipH="1">
              <a:off x="3066879" y="401770"/>
              <a:ext cx="4689388" cy="146708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7756265" y="400961"/>
              <a:ext cx="125378" cy="253400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554800" y="1266092"/>
              <a:ext cx="7310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Z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38612" y="5877466"/>
              <a:ext cx="7310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801839" y="2352989"/>
              <a:ext cx="7310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Y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6456" y="2245734"/>
            <a:ext cx="36118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Incident </a:t>
            </a:r>
            <a:r>
              <a:rPr lang="en-US" dirty="0" smtClean="0"/>
              <a:t>angle </a:t>
            </a:r>
            <a:r>
              <a:rPr lang="el-GR" dirty="0"/>
              <a:t>θ</a:t>
            </a:r>
            <a:r>
              <a:rPr lang="en-US" dirty="0"/>
              <a:t> = 60</a:t>
            </a:r>
            <a:r>
              <a:rPr lang="en-US" baseline="30000" dirty="0"/>
              <a:t>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</a:t>
            </a:r>
            <a:r>
              <a:rPr lang="en-US" dirty="0" smtClean="0"/>
              <a:t>: Right hand circular pol.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Incidence: </a:t>
            </a:r>
            <a:r>
              <a:rPr lang="en-US" b="1" i="1" dirty="0" smtClean="0"/>
              <a:t>k</a:t>
            </a:r>
            <a:r>
              <a:rPr lang="en-US" dirty="0" smtClean="0"/>
              <a:t>  vector is </a:t>
            </a:r>
            <a:r>
              <a:rPr lang="en-US" dirty="0"/>
              <a:t>in the YZ </a:t>
            </a:r>
            <a:r>
              <a:rPr lang="en-US" dirty="0" smtClean="0"/>
              <a:t>plane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 </a:t>
            </a:r>
            <a:r>
              <a:rPr lang="en-US" dirty="0" smtClean="0"/>
              <a:t>E4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4501691" y="3124228"/>
            <a:ext cx="2174622" cy="1835358"/>
            <a:chOff x="2495157" y="2944785"/>
            <a:chExt cx="2174622" cy="1835358"/>
          </a:xfrm>
        </p:grpSpPr>
        <p:sp>
          <p:nvSpPr>
            <p:cNvPr id="22" name="TextBox 21"/>
            <p:cNvSpPr txBox="1"/>
            <p:nvPr/>
          </p:nvSpPr>
          <p:spPr>
            <a:xfrm rot="1348037">
              <a:off x="2816592" y="4160520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r>
                <a:rPr lang="en-US" dirty="0"/>
                <a:t>-vector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495157" y="3748006"/>
              <a:ext cx="2174622" cy="1032137"/>
              <a:chOff x="2495157" y="3748006"/>
              <a:chExt cx="2174622" cy="1032137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2495157" y="3804747"/>
                <a:ext cx="1927404" cy="805419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Arc 19"/>
              <p:cNvSpPr/>
              <p:nvPr/>
            </p:nvSpPr>
            <p:spPr>
              <a:xfrm rot="16513348">
                <a:off x="3979036" y="4089400"/>
                <a:ext cx="700769" cy="680717"/>
              </a:xfrm>
              <a:prstGeom prst="arc">
                <a:avLst>
                  <a:gd name="adj1" fmla="val 16200000"/>
                  <a:gd name="adj2" fmla="val 35270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949773" y="3748006"/>
                <a:ext cx="3080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l-GR" dirty="0"/>
                  <a:t>θ</a:t>
                </a:r>
                <a:endParaRPr lang="en-US" dirty="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651129" y="2944785"/>
              <a:ext cx="5813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rgbClr val="0070C0"/>
                  </a:solidFill>
                </a:rPr>
                <a:t>E</a:t>
              </a:r>
              <a:r>
                <a:rPr lang="en-US" sz="2400" b="1" i="1" baseline="-25000" dirty="0">
                  <a:solidFill>
                    <a:srgbClr val="0070C0"/>
                  </a:solidFill>
                </a:rPr>
                <a:t>i</a:t>
              </a:r>
              <a:endParaRPr lang="en-US" sz="2000" b="1" i="1" baseline="-250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Curved Down Arrow 2"/>
          <p:cNvSpPr/>
          <p:nvPr/>
        </p:nvSpPr>
        <p:spPr>
          <a:xfrm rot="1408387">
            <a:off x="4179986" y="3608421"/>
            <a:ext cx="858646" cy="865587"/>
          </a:xfrm>
          <a:prstGeom prst="curvedDownArrow">
            <a:avLst>
              <a:gd name="adj1" fmla="val 6491"/>
              <a:gd name="adj2" fmla="val 2749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04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-134202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#4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E4)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342789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2018-04-07_leaky_E_4_RHCP_PH_X_3 		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3228" y="3053828"/>
            <a:ext cx="1" cy="56810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1853" y="3179261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4200" y="3098715"/>
            <a:ext cx="151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Light incident from below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2963" r="52183" b="23889"/>
          <a:stretch/>
        </p:blipFill>
        <p:spPr>
          <a:xfrm>
            <a:off x="0" y="825566"/>
            <a:ext cx="2100850" cy="21457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27222" r="7571" b="27778"/>
          <a:stretch/>
        </p:blipFill>
        <p:spPr>
          <a:xfrm>
            <a:off x="2692400" y="825566"/>
            <a:ext cx="5858375" cy="23337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26667" r="8254" b="27963"/>
          <a:stretch/>
        </p:blipFill>
        <p:spPr>
          <a:xfrm>
            <a:off x="321852" y="3621935"/>
            <a:ext cx="7991099" cy="3236065"/>
          </a:xfrm>
          <a:prstGeom prst="rect">
            <a:avLst/>
          </a:prstGeom>
        </p:spPr>
      </p:pic>
      <p:pic>
        <p:nvPicPr>
          <p:cNvPr id="18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73922" y="3206123"/>
            <a:ext cx="3618078" cy="362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3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-134202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#4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E4)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342789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2018-04-17_leaky_E4_RHCP_PH_X_1 		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3228" y="3053828"/>
            <a:ext cx="1" cy="56810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1853" y="3179261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4200" y="3098715"/>
            <a:ext cx="151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Light incident from below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5" t="23015" r="51942" b="24058"/>
          <a:stretch/>
        </p:blipFill>
        <p:spPr>
          <a:xfrm>
            <a:off x="0" y="750165"/>
            <a:ext cx="2260600" cy="22845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2" t="26936" r="7544" b="28230"/>
          <a:stretch/>
        </p:blipFill>
        <p:spPr>
          <a:xfrm>
            <a:off x="2361821" y="750165"/>
            <a:ext cx="6274179" cy="24993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t="27222" r="8799" b="28148"/>
          <a:stretch/>
        </p:blipFill>
        <p:spPr>
          <a:xfrm>
            <a:off x="502999" y="3548593"/>
            <a:ext cx="7953231" cy="3205232"/>
          </a:xfrm>
          <a:prstGeom prst="rect">
            <a:avLst/>
          </a:prstGeom>
        </p:spPr>
      </p:pic>
      <p:pic>
        <p:nvPicPr>
          <p:cNvPr id="20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36000" y="3291663"/>
            <a:ext cx="3556000" cy="356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4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-134202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#4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E4)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342789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2018-04-17_leaky_E4_RHCP_PH_X_2	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3228" y="3053828"/>
            <a:ext cx="1" cy="56810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1853" y="3179261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4200" y="3098715"/>
            <a:ext cx="151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Light incident from below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3148" r="52592" b="23889"/>
          <a:stretch/>
        </p:blipFill>
        <p:spPr>
          <a:xfrm>
            <a:off x="0" y="750165"/>
            <a:ext cx="2197100" cy="2260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26481" r="7162" b="27407"/>
          <a:stretch/>
        </p:blipFill>
        <p:spPr>
          <a:xfrm>
            <a:off x="2278301" y="805064"/>
            <a:ext cx="6096000" cy="24924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t="27037" r="8525" b="27778"/>
          <a:stretch/>
        </p:blipFill>
        <p:spPr>
          <a:xfrm>
            <a:off x="444500" y="3621935"/>
            <a:ext cx="7954870" cy="3224233"/>
          </a:xfrm>
          <a:prstGeom prst="rect">
            <a:avLst/>
          </a:prstGeom>
        </p:spPr>
      </p:pic>
      <p:pic>
        <p:nvPicPr>
          <p:cNvPr id="7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80571" y="3154896"/>
            <a:ext cx="3711429" cy="372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3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</TotalTime>
  <Words>358</Words>
  <Application>Microsoft Office PowerPoint</Application>
  <PresentationFormat>Widescreen</PresentationFormat>
  <Paragraphs>96</Paragraphs>
  <Slides>17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s-SNOM Measurements</vt:lpstr>
      <vt:lpstr>Illumination conditions</vt:lpstr>
      <vt:lpstr>Leaky wave antenna, design #4 (E4) </vt:lpstr>
      <vt:lpstr>Leaky wave antenna, design #4 (E4) </vt:lpstr>
      <vt:lpstr>Leaky wave antenna, design #4 (E4) </vt:lpstr>
      <vt:lpstr>Illumination conditions</vt:lpstr>
      <vt:lpstr>Leaky wave antenna, design #4 (E4) </vt:lpstr>
      <vt:lpstr>Leaky wave antenna, design #4 (E4) </vt:lpstr>
      <vt:lpstr>Leaky wave antenna, design #4 (E4) </vt:lpstr>
      <vt:lpstr>Leaky wave antenna, design #4 (E4) </vt:lpstr>
      <vt:lpstr>Illumination conditions</vt:lpstr>
      <vt:lpstr>Leaky wave antenna, design #4 (E4) </vt:lpstr>
      <vt:lpstr>Leaky wave antenna, design #4 (E4) </vt:lpstr>
      <vt:lpstr>Leaky wave antenna, design #4 (E4) </vt:lpstr>
      <vt:lpstr>Leaky wave antenna, design #4 (E4) </vt:lpstr>
      <vt:lpstr>Leaky wave antenna, design #4 (E4) </vt:lpstr>
      <vt:lpstr>Leaky wave antenna, design #4 (E4) 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s-SNOM Measurements</dc:title>
  <dc:creator>Moreno Cleves, Camilo</dc:creator>
  <cp:lastModifiedBy>Moreno Cleves, Camilo</cp:lastModifiedBy>
  <cp:revision>54</cp:revision>
  <dcterms:created xsi:type="dcterms:W3CDTF">2017-10-16T14:46:52Z</dcterms:created>
  <dcterms:modified xsi:type="dcterms:W3CDTF">2018-04-20T23:22:30Z</dcterms:modified>
</cp:coreProperties>
</file>